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1" r:id="rId7"/>
    <p:sldId id="260" r:id="rId8"/>
    <p:sldId id="263" r:id="rId9"/>
    <p:sldId id="265" r:id="rId10"/>
    <p:sldId id="264" r:id="rId11"/>
    <p:sldId id="266" r:id="rId12"/>
  </p:sldIdLst>
  <p:sldSz cx="9144000" cy="6858000" type="screen4x3"/>
  <p:notesSz cx="6858000" cy="9144000"/>
  <p:defaultTextStyle>
    <a:defPPr>
      <a:defRPr lang="en-N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A9139B-2407-426E-9D90-F25F5A896877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60900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197D28-601A-463B-8007-BDE5F7C1E047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55686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B6299E-BCE1-409A-94DB-D63868C55C21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56614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363BB2-43F9-4899-887B-2CC5C1181A54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10497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E34E7-D8CF-471D-AC85-7B2E72BF4E6E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74920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8A7531-BCCE-4D97-882A-B26CDF60FF25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94283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F4A9E7-456C-4EAF-B10A-5BDF5B073656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67430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D174DE-1383-4F75-8FB7-50950D56172A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80592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5C6169-5DB9-45D5-B997-B173BE1B0E0F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15713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32B732-8ED3-40DA-B800-6F19EE906F36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0010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515E9-97F0-4145-BC8E-0CD040386F95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33841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NZ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NZ" smtClean="0"/>
              <a:t>Click to edit Master text styles</a:t>
            </a:r>
          </a:p>
          <a:p>
            <a:pPr lvl="1"/>
            <a:r>
              <a:rPr lang="en-NZ" smtClean="0"/>
              <a:t>Second level</a:t>
            </a:r>
          </a:p>
          <a:p>
            <a:pPr lvl="2"/>
            <a:r>
              <a:rPr lang="en-NZ" smtClean="0"/>
              <a:t>Third level</a:t>
            </a:r>
          </a:p>
          <a:p>
            <a:pPr lvl="3"/>
            <a:r>
              <a:rPr lang="en-NZ" smtClean="0"/>
              <a:t>Fourth level</a:t>
            </a:r>
          </a:p>
          <a:p>
            <a:pPr lvl="4"/>
            <a:r>
              <a:rPr lang="en-NZ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B50F0E59-57F0-4197-8961-EC8DC66FED90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524000"/>
            <a:ext cx="7772400" cy="1470025"/>
          </a:xfrm>
        </p:spPr>
        <p:txBody>
          <a:bodyPr/>
          <a:lstStyle/>
          <a:p>
            <a:pPr eaLnBrk="1" hangingPunct="1"/>
            <a:r>
              <a:rPr lang="en-NZ" sz="4800" b="1" smtClean="0">
                <a:solidFill>
                  <a:srgbClr val="000000"/>
                </a:solidFill>
              </a:rPr>
              <a:t>Other Plant Hormones</a:t>
            </a:r>
          </a:p>
        </p:txBody>
      </p:sp>
      <p:sp>
        <p:nvSpPr>
          <p:cNvPr id="2" name="Action Button: Forward or Next 1">
            <a:hlinkClick r:id="" action="ppaction://hlinkshowjump?jump=nextslide" highlightClick="1"/>
          </p:cNvPr>
          <p:cNvSpPr/>
          <p:nvPr/>
        </p:nvSpPr>
        <p:spPr>
          <a:xfrm>
            <a:off x="8305800" y="6248400"/>
            <a:ext cx="838200" cy="6096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7" name="Picture 7" descr="stom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222750"/>
            <a:ext cx="5257800" cy="263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pPr eaLnBrk="1" hangingPunct="1"/>
            <a:r>
              <a:rPr lang="en-NZ" smtClean="0"/>
              <a:t>Abscisic acid ABA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 eaLnBrk="1" hangingPunct="1"/>
            <a:r>
              <a:rPr lang="en-NZ" smtClean="0"/>
              <a:t>Made in stressed or older leaves</a:t>
            </a:r>
          </a:p>
          <a:p>
            <a:pPr eaLnBrk="1" hangingPunct="1"/>
            <a:r>
              <a:rPr lang="en-NZ" smtClean="0"/>
              <a:t>Growth inhibitor</a:t>
            </a:r>
          </a:p>
          <a:p>
            <a:pPr eaLnBrk="1" hangingPunct="1"/>
            <a:r>
              <a:rPr lang="en-NZ" smtClean="0"/>
              <a:t>Involved in </a:t>
            </a:r>
          </a:p>
          <a:p>
            <a:pPr lvl="1" eaLnBrk="1" hangingPunct="1"/>
            <a:r>
              <a:rPr lang="en-NZ" smtClean="0"/>
              <a:t>fruit fall and leaf fall</a:t>
            </a:r>
          </a:p>
          <a:p>
            <a:pPr lvl="1" eaLnBrk="1" hangingPunct="1"/>
            <a:r>
              <a:rPr lang="en-NZ" smtClean="0"/>
              <a:t>dormancy of some seeds</a:t>
            </a:r>
          </a:p>
          <a:p>
            <a:pPr lvl="1" eaLnBrk="1" hangingPunct="1"/>
            <a:r>
              <a:rPr lang="en-NZ" smtClean="0"/>
              <a:t>stomatal closing to conserve water</a:t>
            </a:r>
          </a:p>
          <a:p>
            <a:pPr eaLnBrk="1" hangingPunct="1"/>
            <a:endParaRPr lang="en-NZ" smtClean="0"/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8305800" y="6248400"/>
            <a:ext cx="838200" cy="6096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 build="p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NZ" smtClean="0"/>
              <a:t>Etiolation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pPr eaLnBrk="1" hangingPunct="1"/>
            <a:r>
              <a:rPr lang="en-NZ" smtClean="0"/>
              <a:t>Plants grown in dim light become etiolated</a:t>
            </a:r>
          </a:p>
          <a:p>
            <a:pPr eaLnBrk="1" hangingPunct="1"/>
            <a:r>
              <a:rPr lang="en-NZ" smtClean="0"/>
              <a:t>Long internodes and small yellow leaves</a:t>
            </a:r>
          </a:p>
        </p:txBody>
      </p:sp>
      <p:pic>
        <p:nvPicPr>
          <p:cNvPr id="17413" name="Picture 5" descr="etiol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743200"/>
            <a:ext cx="3962400" cy="376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429000"/>
            <a:ext cx="2411413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 rot="10800000">
            <a:off x="4724400" y="6248400"/>
            <a:ext cx="4419600" cy="6096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1" grpId="0" build="p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gibberell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700" y="203200"/>
            <a:ext cx="4432300" cy="665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NZ" smtClean="0"/>
              <a:t>Gibberellins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4191000" cy="5257800"/>
          </a:xfrm>
        </p:spPr>
        <p:txBody>
          <a:bodyPr/>
          <a:lstStyle/>
          <a:p>
            <a:pPr eaLnBrk="1" hangingPunct="1"/>
            <a:r>
              <a:rPr lang="en-NZ" smtClean="0"/>
              <a:t>Here are some cabbages</a:t>
            </a:r>
          </a:p>
          <a:p>
            <a:pPr eaLnBrk="1" hangingPunct="1"/>
            <a:r>
              <a:rPr lang="en-NZ" smtClean="0"/>
              <a:t>Their breeder, Sylvan H. Wittwer (the guy on the ladder) treated them with gibberellin.</a:t>
            </a:r>
          </a:p>
          <a:p>
            <a:pPr eaLnBrk="1" hangingPunct="1"/>
            <a:r>
              <a:rPr lang="en-NZ" smtClean="0"/>
              <a:t>A normal cabbage looks more like this</a:t>
            </a:r>
          </a:p>
          <a:p>
            <a:pPr eaLnBrk="1" hangingPunct="1"/>
            <a:endParaRPr lang="en-NZ" smtClean="0"/>
          </a:p>
        </p:txBody>
      </p:sp>
      <p:pic>
        <p:nvPicPr>
          <p:cNvPr id="8198" name="Picture 6" descr="summer-cabb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048000"/>
            <a:ext cx="38100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8305800" y="6248400"/>
            <a:ext cx="838200" cy="6096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 build="p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NZ" smtClean="0"/>
              <a:t>Gibberellins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eaLnBrk="1" hangingPunct="1"/>
            <a:r>
              <a:rPr lang="en-NZ" smtClean="0"/>
              <a:t>Example: gibberellic acid</a:t>
            </a:r>
          </a:p>
          <a:p>
            <a:pPr eaLnBrk="1" hangingPunct="1"/>
            <a:r>
              <a:rPr lang="en-NZ" smtClean="0"/>
              <a:t>Hormones produced in growing tips. </a:t>
            </a:r>
          </a:p>
          <a:p>
            <a:pPr eaLnBrk="1" hangingPunct="1"/>
            <a:r>
              <a:rPr lang="en-NZ" smtClean="0"/>
              <a:t>Cause rapid elongation of internodes (= stem between leaves)</a:t>
            </a:r>
          </a:p>
          <a:p>
            <a:pPr eaLnBrk="1" hangingPunct="1"/>
            <a:r>
              <a:rPr lang="en-NZ" smtClean="0"/>
              <a:t>Involved in seed germination and breaking bud and seed dormancy.</a:t>
            </a:r>
          </a:p>
          <a:p>
            <a:pPr eaLnBrk="1" hangingPunct="1"/>
            <a:endParaRPr lang="en-NZ" smtClean="0"/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8305800" y="6248400"/>
            <a:ext cx="838200" cy="6096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NZ" smtClean="0"/>
              <a:t>Cytokinins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NZ" smtClean="0"/>
              <a:t>Made in roots.</a:t>
            </a:r>
          </a:p>
          <a:p>
            <a:pPr eaLnBrk="1" hangingPunct="1"/>
            <a:r>
              <a:rPr lang="en-NZ" smtClean="0"/>
              <a:t>Keep root and shoot growth in balance</a:t>
            </a:r>
          </a:p>
          <a:p>
            <a:pPr eaLnBrk="1" hangingPunct="1"/>
            <a:r>
              <a:rPr lang="en-NZ" smtClean="0"/>
              <a:t>Together with auxin, stimulates cell division. </a:t>
            </a:r>
          </a:p>
          <a:p>
            <a:pPr eaLnBrk="1" hangingPunct="1"/>
            <a:r>
              <a:rPr lang="en-NZ" smtClean="0"/>
              <a:t>Slows aging of plant.</a:t>
            </a:r>
          </a:p>
          <a:p>
            <a:pPr eaLnBrk="1" hangingPunct="1"/>
            <a:r>
              <a:rPr lang="en-NZ" smtClean="0"/>
              <a:t>Also made in young fruit to promote growth</a:t>
            </a:r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8305800" y="6248400"/>
            <a:ext cx="838200" cy="6096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NZ" smtClean="0"/>
              <a:t>Tissue Culture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3322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2057400"/>
            <a:ext cx="4933950" cy="423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450" y="2057400"/>
            <a:ext cx="2241550" cy="423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057400"/>
            <a:ext cx="1708150" cy="423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ction Button: Forward or Next 8">
            <a:hlinkClick r:id="" action="ppaction://hlinkshowjump?jump=nextslide" highlightClick="1"/>
          </p:cNvPr>
          <p:cNvSpPr/>
          <p:nvPr/>
        </p:nvSpPr>
        <p:spPr>
          <a:xfrm>
            <a:off x="8305800" y="6248400"/>
            <a:ext cx="838200" cy="6096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5" grpId="0" build="p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NZ" smtClean="0"/>
              <a:t>Plant Callus cultures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eaLnBrk="1" hangingPunct="1"/>
            <a:r>
              <a:rPr lang="en-NZ" smtClean="0"/>
              <a:t>African violet and onions</a:t>
            </a:r>
          </a:p>
        </p:txBody>
      </p:sp>
      <p:pic>
        <p:nvPicPr>
          <p:cNvPr id="12293" name="Picture 5" descr="[photo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81200"/>
            <a:ext cx="4286250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7" descr="call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981200"/>
            <a:ext cx="4267200" cy="271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8305800" y="6248400"/>
            <a:ext cx="838200" cy="6096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1" grpId="0" build="p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NZ" sz="4000" smtClean="0"/>
              <a:t>Auxin/cytokinin ratio effect on tissue culture</a:t>
            </a:r>
          </a:p>
        </p:txBody>
      </p:sp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133600"/>
            <a:ext cx="1725613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038600"/>
            <a:ext cx="1524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6400"/>
            <a:ext cx="1820863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953000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7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438400"/>
            <a:ext cx="1752600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8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828800"/>
            <a:ext cx="1676400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ction Button: Forward or Next 10">
            <a:hlinkClick r:id="" action="ppaction://hlinkshowjump?jump=nextslide" highlightClick="1"/>
          </p:cNvPr>
          <p:cNvSpPr/>
          <p:nvPr/>
        </p:nvSpPr>
        <p:spPr>
          <a:xfrm>
            <a:off x="8305800" y="6248400"/>
            <a:ext cx="838200" cy="6096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pPr eaLnBrk="1" hangingPunct="1"/>
            <a:r>
              <a:rPr lang="en-NZ" smtClean="0"/>
              <a:t>Ethene (ethylene)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678363"/>
          </a:xfrm>
        </p:spPr>
        <p:txBody>
          <a:bodyPr/>
          <a:lstStyle/>
          <a:p>
            <a:pPr eaLnBrk="1" hangingPunct="1"/>
            <a:r>
              <a:rPr lang="en-NZ" smtClean="0"/>
              <a:t>Made in ripening fruit and in old leaves</a:t>
            </a:r>
          </a:p>
          <a:p>
            <a:pPr eaLnBrk="1" hangingPunct="1"/>
            <a:r>
              <a:rPr lang="en-NZ" smtClean="0"/>
              <a:t>Causes fruit to ripen, and petals and leaves to fall</a:t>
            </a:r>
          </a:p>
          <a:p>
            <a:pPr eaLnBrk="1" hangingPunct="1"/>
            <a:r>
              <a:rPr lang="en-NZ" smtClean="0"/>
              <a:t>Used commercially to ripen fruit – e.g. bananas.</a:t>
            </a:r>
          </a:p>
          <a:p>
            <a:pPr eaLnBrk="1" hangingPunct="1"/>
            <a:r>
              <a:rPr lang="en-NZ" smtClean="0"/>
              <a:t>Removing it allows fruit and flowers to last longer</a:t>
            </a:r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560888"/>
            <a:ext cx="5105400" cy="229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45" name="Group 9"/>
          <p:cNvGrpSpPr>
            <a:grpSpLocks/>
          </p:cNvGrpSpPr>
          <p:nvPr/>
        </p:nvGrpSpPr>
        <p:grpSpPr bwMode="auto">
          <a:xfrm>
            <a:off x="7315200" y="381000"/>
            <a:ext cx="1143000" cy="914400"/>
            <a:chOff x="4608" y="240"/>
            <a:chExt cx="720" cy="576"/>
          </a:xfrm>
        </p:grpSpPr>
        <p:sp>
          <p:nvSpPr>
            <p:cNvPr id="9223" name="Rectangle 8"/>
            <p:cNvSpPr>
              <a:spLocks noChangeArrowheads="1"/>
            </p:cNvSpPr>
            <p:nvPr/>
          </p:nvSpPr>
          <p:spPr bwMode="auto">
            <a:xfrm>
              <a:off x="4608" y="240"/>
              <a:ext cx="720" cy="57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224" name="Picture 7" descr="ethylen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6" y="240"/>
              <a:ext cx="600" cy="5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Action Button: Forward or Next 9">
            <a:hlinkClick r:id="" action="ppaction://hlinkshowjump?jump=nextslide" highlightClick="1"/>
          </p:cNvPr>
          <p:cNvSpPr/>
          <p:nvPr/>
        </p:nvSpPr>
        <p:spPr>
          <a:xfrm>
            <a:off x="8305800" y="6248400"/>
            <a:ext cx="838200" cy="6096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39" grpId="0" build="p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0244" name="Picture 5" descr="senesce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24000"/>
            <a:ext cx="6629400" cy="482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8305800" y="6248400"/>
            <a:ext cx="838200" cy="6096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0">
      <a:dk1>
        <a:srgbClr val="777777"/>
      </a:dk1>
      <a:lt1>
        <a:srgbClr val="FFFFFF"/>
      </a:lt1>
      <a:dk2>
        <a:srgbClr val="686B5D"/>
      </a:dk2>
      <a:lt2>
        <a:srgbClr val="D1D1CB"/>
      </a:lt2>
      <a:accent1>
        <a:srgbClr val="909082"/>
      </a:accent1>
      <a:accent2>
        <a:srgbClr val="809EA8"/>
      </a:accent2>
      <a:accent3>
        <a:srgbClr val="B9BAB6"/>
      </a:accent3>
      <a:accent4>
        <a:srgbClr val="DADADA"/>
      </a:accent4>
      <a:accent5>
        <a:srgbClr val="C6C6C1"/>
      </a:accent5>
      <a:accent6>
        <a:srgbClr val="738F98"/>
      </a:accent6>
      <a:hlink>
        <a:srgbClr val="FFCC66"/>
      </a:hlink>
      <a:folHlink>
        <a:srgbClr val="E9DCB9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197</Words>
  <Application>Microsoft Office PowerPoint</Application>
  <PresentationFormat>On-screen Show (4:3)</PresentationFormat>
  <Paragraphs>35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Default Design</vt:lpstr>
      <vt:lpstr>Other Plant Hormones</vt:lpstr>
      <vt:lpstr>Gibberellins</vt:lpstr>
      <vt:lpstr>Gibberellins</vt:lpstr>
      <vt:lpstr>Cytokinins</vt:lpstr>
      <vt:lpstr>Tissue Culture</vt:lpstr>
      <vt:lpstr>Plant Callus cultures </vt:lpstr>
      <vt:lpstr>Auxin/cytokinin ratio effect on tissue culture</vt:lpstr>
      <vt:lpstr>Ethene (ethylene)</vt:lpstr>
      <vt:lpstr>PowerPoint Presentation</vt:lpstr>
      <vt:lpstr>Abscisic acid ABA</vt:lpstr>
      <vt:lpstr>Etiolation</vt:lpstr>
    </vt:vector>
  </TitlesOfParts>
  <Company>St. Marys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Responses to Biotic Factors</dc:title>
  <dc:creator>Rick Wood</dc:creator>
  <cp:lastModifiedBy>Rick Wood</cp:lastModifiedBy>
  <cp:revision>12</cp:revision>
  <dcterms:created xsi:type="dcterms:W3CDTF">2008-02-11T00:56:26Z</dcterms:created>
  <dcterms:modified xsi:type="dcterms:W3CDTF">2013-04-07T19:26:11Z</dcterms:modified>
</cp:coreProperties>
</file>